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04" r:id="rId1"/>
  </p:sldMasterIdLst>
  <p:notesMasterIdLst>
    <p:notesMasterId r:id="rId10"/>
  </p:notesMasterIdLst>
  <p:sldIdLst>
    <p:sldId id="256" r:id="rId2"/>
    <p:sldId id="339" r:id="rId3"/>
    <p:sldId id="348" r:id="rId4"/>
    <p:sldId id="349" r:id="rId5"/>
    <p:sldId id="350" r:id="rId6"/>
    <p:sldId id="351" r:id="rId7"/>
    <p:sldId id="352" r:id="rId8"/>
    <p:sldId id="341" r:id="rId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583" autoAdjust="0"/>
    <p:restoredTop sz="94624" autoAdjust="0"/>
  </p:normalViewPr>
  <p:slideViewPr>
    <p:cSldViewPr>
      <p:cViewPr>
        <p:scale>
          <a:sx n="55" d="100"/>
          <a:sy n="55" d="100"/>
        </p:scale>
        <p:origin x="-1806" y="-3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8682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7939C81C-429A-4660-8A08-BAC2095E4459}" type="datetimeFigureOut">
              <a:rPr lang="en-US"/>
              <a:pPr>
                <a:defRPr/>
              </a:pPr>
              <a:t>5/8/2020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05DAA0DD-CA63-4319-B945-44A8A88163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pPr>
              <a:defRPr/>
            </a:pPr>
            <a:fld id="{4A4CAE77-B8B1-49B7-9986-23DC29B73BCB}" type="datetime1">
              <a:rPr lang="en-US" smtClean="0"/>
              <a:pPr>
                <a:defRPr/>
              </a:pPr>
              <a:t>5/8/2020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pPr>
              <a:defRPr/>
            </a:pPr>
            <a:r>
              <a:rPr lang="en-US" smtClean="0"/>
              <a:t>Author:RK</a:t>
            </a:r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29E3B3A6-35C4-4A4A-A93B-FEA2E3D8346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60A15E1-6517-4DF2-87C5-84BAA2B375B7}" type="datetime1">
              <a:rPr lang="en-US" smtClean="0"/>
              <a:pPr>
                <a:defRPr/>
              </a:pPr>
              <a:t>5/8/2020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Author:RK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63F6D62-F023-421D-8A7E-B561A86F0A7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C1599A8-CEA0-4EA6-AEBF-68186F8EDCBB}" type="datetime1">
              <a:rPr lang="en-US" smtClean="0"/>
              <a:pPr>
                <a:defRPr/>
              </a:pPr>
              <a:t>5/8/2020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Author:RK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FFF1EA8-75B9-4BFE-A5B1-639BA1B4E44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A26468A-707D-43B7-A2A2-6F6E66C6416E}" type="datetime1">
              <a:rPr lang="en-US" smtClean="0"/>
              <a:pPr>
                <a:defRPr/>
              </a:pPr>
              <a:t>5/8/2020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Author:RK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E88FBAD-9DA8-472F-839A-428AD1F4DEE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6442F78-5EBF-4453-A097-83F2C8DFCA84}" type="datetime1">
              <a:rPr lang="en-US" smtClean="0"/>
              <a:pPr>
                <a:defRPr/>
              </a:pPr>
              <a:t>5/8/2020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Author:RK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0ECD9A4-5F66-4780-BB8E-330017FFA7D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7E1BEA8-81AC-4EAA-9B8B-C356D39A598C}" type="datetime1">
              <a:rPr lang="en-US" smtClean="0"/>
              <a:pPr>
                <a:defRPr/>
              </a:pPr>
              <a:t>5/8/2020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Author:RK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1FE8A84-AF12-4731-A1E2-EE3C3AE8E11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>
              <a:defRPr/>
            </a:pPr>
            <a:fld id="{0F274DF4-1E11-4BE5-94EE-68DC7FD66A04}" type="datetime1">
              <a:rPr lang="en-US" smtClean="0"/>
              <a:pPr>
                <a:defRPr/>
              </a:pPr>
              <a:t>5/8/2020</a:t>
            </a:fld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pPr>
              <a:defRPr/>
            </a:pPr>
            <a:fld id="{7E74873D-DF26-421D-BB7D-2443FD85D71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pPr>
              <a:defRPr/>
            </a:pPr>
            <a:r>
              <a:rPr lang="en-US" smtClean="0"/>
              <a:t>Author:RK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pPr>
              <a:defRPr/>
            </a:pPr>
            <a:fld id="{95305D4A-26BC-4003-A6BB-1FE483E62D74}" type="datetime1">
              <a:rPr lang="en-US" smtClean="0"/>
              <a:pPr>
                <a:defRPr/>
              </a:pPr>
              <a:t>5/8/2020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pPr>
              <a:defRPr/>
            </a:pPr>
            <a:r>
              <a:rPr lang="en-US" smtClean="0"/>
              <a:t>Author:RK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pPr>
              <a:defRPr/>
            </a:pPr>
            <a:fld id="{1FF23CE0-A7BA-44DD-B5DD-50C48A27FB9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17256AB-E1A6-415D-9F21-A517C3C15B98}" type="datetime1">
              <a:rPr lang="en-US" smtClean="0"/>
              <a:pPr>
                <a:defRPr/>
              </a:pPr>
              <a:t>5/8/2020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Author:RK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31C3804-7DB4-49F8-98C7-D17834D2E29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526942A-22AA-43F1-BB1B-25EDD8605733}" type="datetime1">
              <a:rPr lang="en-US" smtClean="0"/>
              <a:pPr>
                <a:defRPr/>
              </a:pPr>
              <a:t>5/8/2020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Author:RK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C23F445-A553-4D3F-BF04-A18E2120CA0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4528B13-61B8-4B34-AE66-FAA20D62E9E3}" type="datetime1">
              <a:rPr lang="en-US" smtClean="0"/>
              <a:pPr>
                <a:defRPr/>
              </a:pPr>
              <a:t>5/8/2020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Author:RK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F7CE51B-D314-4748-A7FB-C6BBF3CC08C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pPr>
              <a:defRPr/>
            </a:pPr>
            <a:fld id="{DA77A13B-D29E-4A31-9A3D-BDF778EEE264}" type="datetime1">
              <a:rPr lang="en-US" smtClean="0"/>
              <a:pPr>
                <a:defRPr/>
              </a:pPr>
              <a:t>5/8/2020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pPr>
              <a:defRPr/>
            </a:pPr>
            <a:r>
              <a:rPr lang="en-US" smtClean="0"/>
              <a:t>Author:RK</a:t>
            </a:r>
            <a:endParaRPr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1C30FFA0-8383-48F0-ABBC-CA0378A05A1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05" r:id="rId1"/>
    <p:sldLayoutId id="2147484106" r:id="rId2"/>
    <p:sldLayoutId id="2147484107" r:id="rId3"/>
    <p:sldLayoutId id="2147484108" r:id="rId4"/>
    <p:sldLayoutId id="2147484109" r:id="rId5"/>
    <p:sldLayoutId id="2147484110" r:id="rId6"/>
    <p:sldLayoutId id="2147484111" r:id="rId7"/>
    <p:sldLayoutId id="2147484112" r:id="rId8"/>
    <p:sldLayoutId id="2147484113" r:id="rId9"/>
    <p:sldLayoutId id="2147484114" r:id="rId10"/>
    <p:sldLayoutId id="2147484115" r:id="rId11"/>
  </p:sldLayoutIdLst>
  <p:hf hdr="0"/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Title 1"/>
          <p:cNvSpPr>
            <a:spLocks noGrp="1"/>
          </p:cNvSpPr>
          <p:nvPr>
            <p:ph type="ctrTitle"/>
          </p:nvPr>
        </p:nvSpPr>
        <p:spPr>
          <a:xfrm>
            <a:off x="457200" y="457200"/>
            <a:ext cx="8229600" cy="2667000"/>
          </a:xfrm>
        </p:spPr>
        <p:txBody>
          <a:bodyPr>
            <a:normAutofit/>
          </a:bodyPr>
          <a:lstStyle/>
          <a:p>
            <a:pPr indent="457200" algn="ctr"/>
            <a:r>
              <a:rPr sz="4500" b="1" u="sng" smtClean="0">
                <a:solidFill>
                  <a:srgbClr val="FF0000"/>
                </a:solidFill>
              </a:rPr>
              <a:t>WELCOME</a:t>
            </a:r>
            <a:r>
              <a:rPr sz="3200">
                <a:solidFill>
                  <a:srgbClr val="FFFF00"/>
                </a:solidFill>
              </a:rPr>
              <a:t/>
            </a:r>
            <a:br>
              <a:rPr sz="3200">
                <a:solidFill>
                  <a:srgbClr val="FFFF00"/>
                </a:solidFill>
              </a:rPr>
            </a:br>
            <a:r>
              <a:rPr sz="3200">
                <a:solidFill>
                  <a:srgbClr val="FFFF00"/>
                </a:solidFill>
              </a:rPr>
              <a:t/>
            </a:r>
            <a:br>
              <a:rPr sz="3200">
                <a:solidFill>
                  <a:srgbClr val="FFFF00"/>
                </a:solidFill>
              </a:rPr>
            </a:br>
            <a:r>
              <a:rPr sz="3000" b="1">
                <a:solidFill>
                  <a:srgbClr val="FFFF00"/>
                </a:solidFill>
              </a:rPr>
              <a:t>Class: B.Com – Part-2 </a:t>
            </a:r>
            <a:br>
              <a:rPr sz="3000" b="1">
                <a:solidFill>
                  <a:srgbClr val="FFFF00"/>
                </a:solidFill>
              </a:rPr>
            </a:br>
            <a:r>
              <a:rPr sz="3000" b="1">
                <a:solidFill>
                  <a:srgbClr val="FFFF00"/>
                </a:solidFill>
              </a:rPr>
              <a:t>Subject: Business Regulatory Framework</a:t>
            </a:r>
            <a:r>
              <a:rPr sz="2800">
                <a:solidFill>
                  <a:srgbClr val="FFFF00"/>
                </a:solidFill>
              </a:rPr>
              <a:t/>
            </a:r>
            <a:br>
              <a:rPr sz="2800">
                <a:solidFill>
                  <a:srgbClr val="FFFF00"/>
                </a:solidFill>
              </a:rPr>
            </a:br>
            <a:r>
              <a:rPr sz="2700" b="1">
                <a:solidFill>
                  <a:srgbClr val="FFFF00"/>
                </a:solidFill>
              </a:rPr>
              <a:t>TOPIC</a:t>
            </a:r>
            <a:r>
              <a:rPr sz="2700" b="1" smtClean="0">
                <a:solidFill>
                  <a:srgbClr val="FFFF00"/>
                </a:solidFill>
              </a:rPr>
              <a:t>:</a:t>
            </a:r>
            <a:r>
              <a:rPr lang="en-US" sz="2700" b="1" dirty="0" smtClean="0">
                <a:solidFill>
                  <a:srgbClr val="FFFF00"/>
                </a:solidFill>
              </a:rPr>
              <a:t>  </a:t>
            </a:r>
            <a:r>
              <a:rPr lang="en-US" sz="2700" b="1" dirty="0" smtClean="0">
                <a:solidFill>
                  <a:srgbClr val="FFFF00"/>
                </a:solidFill>
              </a:rPr>
              <a:t>SALE OF GOODS ACT </a:t>
            </a:r>
            <a:r>
              <a:rPr lang="en-US" sz="2700" b="1" dirty="0" smtClean="0">
                <a:solidFill>
                  <a:srgbClr val="FFFF00"/>
                </a:solidFill>
              </a:rPr>
              <a:t>– 1930 - Introduction</a:t>
            </a:r>
            <a:endParaRPr sz="2400" b="1">
              <a:solidFill>
                <a:srgbClr val="FFFF00"/>
              </a:solidFill>
            </a:endParaRPr>
          </a:p>
        </p:txBody>
      </p:sp>
      <p:sp>
        <p:nvSpPr>
          <p:cNvPr id="6146" name="Subtitle 2"/>
          <p:cNvSpPr>
            <a:spLocks noGrp="1"/>
          </p:cNvSpPr>
          <p:nvPr>
            <p:ph type="subTitle" idx="1"/>
          </p:nvPr>
        </p:nvSpPr>
        <p:spPr>
          <a:xfrm>
            <a:off x="914400" y="3352800"/>
            <a:ext cx="6934200" cy="3200400"/>
          </a:xfrm>
        </p:spPr>
        <p:txBody>
          <a:bodyPr>
            <a:normAutofit fontScale="92500"/>
          </a:bodyPr>
          <a:lstStyle/>
          <a:p>
            <a:pPr algn="ctr" eaLnBrk="1" hangingPunct="1"/>
            <a:endParaRPr lang="en-US" sz="4000" b="1" u="sng" dirty="0"/>
          </a:p>
          <a:p>
            <a:pPr algn="ctr" eaLnBrk="1" hangingPunct="1"/>
            <a:r>
              <a:rPr lang="en-US" sz="2600" b="1" u="sng" dirty="0">
                <a:solidFill>
                  <a:schemeClr val="tx1"/>
                </a:solidFill>
              </a:rPr>
              <a:t>Prepared By</a:t>
            </a:r>
          </a:p>
          <a:p>
            <a:pPr algn="ctr" eaLnBrk="1" hangingPunct="1">
              <a:spcBef>
                <a:spcPts val="200"/>
              </a:spcBef>
            </a:pPr>
            <a:r>
              <a:rPr lang="en-US" sz="2600" b="1" dirty="0">
                <a:solidFill>
                  <a:schemeClr val="tx1"/>
                </a:solidFill>
              </a:rPr>
              <a:t> Dr. SHAHID IQBAL </a:t>
            </a:r>
          </a:p>
          <a:p>
            <a:pPr algn="ctr" eaLnBrk="1" hangingPunct="1">
              <a:spcBef>
                <a:spcPts val="200"/>
              </a:spcBef>
            </a:pPr>
            <a:r>
              <a:rPr lang="en-US" sz="2600" b="1" dirty="0">
                <a:solidFill>
                  <a:schemeClr val="tx1"/>
                </a:solidFill>
              </a:rPr>
              <a:t>Guest Faculty,</a:t>
            </a:r>
          </a:p>
          <a:p>
            <a:pPr algn="ctr" eaLnBrk="1" hangingPunct="1">
              <a:spcBef>
                <a:spcPts val="200"/>
              </a:spcBef>
            </a:pPr>
            <a:r>
              <a:rPr lang="en-US" sz="2600" b="1" dirty="0">
                <a:solidFill>
                  <a:schemeClr val="tx1"/>
                </a:solidFill>
              </a:rPr>
              <a:t>Marwari College, </a:t>
            </a:r>
            <a:r>
              <a:rPr lang="en-US" sz="2600" b="1" dirty="0" err="1">
                <a:solidFill>
                  <a:schemeClr val="tx1"/>
                </a:solidFill>
              </a:rPr>
              <a:t>Darbhanga</a:t>
            </a:r>
            <a:r>
              <a:rPr lang="en-US" sz="2600" b="1" dirty="0">
                <a:solidFill>
                  <a:schemeClr val="tx1"/>
                </a:solidFill>
              </a:rPr>
              <a:t>,</a:t>
            </a:r>
          </a:p>
          <a:p>
            <a:pPr algn="ctr" eaLnBrk="1" hangingPunct="1">
              <a:spcBef>
                <a:spcPts val="200"/>
              </a:spcBef>
            </a:pPr>
            <a:r>
              <a:rPr lang="en-US" sz="2600" b="1" dirty="0">
                <a:solidFill>
                  <a:schemeClr val="tx1"/>
                </a:solidFill>
              </a:rPr>
              <a:t>Mobile No. and </a:t>
            </a:r>
            <a:r>
              <a:rPr lang="en-US" sz="2600" b="1" dirty="0" err="1">
                <a:solidFill>
                  <a:schemeClr val="tx1"/>
                </a:solidFill>
              </a:rPr>
              <a:t>Whatsup</a:t>
            </a:r>
            <a:r>
              <a:rPr lang="en-US" sz="2600" b="1" dirty="0">
                <a:solidFill>
                  <a:schemeClr val="tx1"/>
                </a:solidFill>
              </a:rPr>
              <a:t> No. : 7004160257</a:t>
            </a:r>
          </a:p>
          <a:p>
            <a:pPr algn="ctr" eaLnBrk="1" hangingPunct="1">
              <a:spcBef>
                <a:spcPts val="200"/>
              </a:spcBef>
            </a:pPr>
            <a:r>
              <a:rPr lang="en-US" sz="2600" b="1" dirty="0">
                <a:solidFill>
                  <a:schemeClr val="tx1"/>
                </a:solidFill>
              </a:rPr>
              <a:t>Email ID: shahidlnmu@gmail.com</a:t>
            </a:r>
          </a:p>
          <a:p>
            <a:pPr algn="ctr" eaLnBrk="1" hangingPunct="1">
              <a:spcBef>
                <a:spcPts val="200"/>
              </a:spcBef>
            </a:pPr>
            <a:endParaRPr lang="en-US" sz="2500" b="1" dirty="0">
              <a:solidFill>
                <a:schemeClr val="tx1"/>
              </a:solidFill>
            </a:endParaRPr>
          </a:p>
          <a:p>
            <a:pPr algn="ctr" eaLnBrk="1" hangingPunct="1"/>
            <a:endParaRPr lang="en-US" b="1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4B983EA-4DB7-458D-B9AE-3F22BC91E938}" type="slidenum">
              <a:rPr lang="en-US"/>
              <a:pPr>
                <a:defRPr/>
              </a:pPr>
              <a:t>1</a:t>
            </a:fld>
            <a:endParaRPr lang="en-US" dirty="0"/>
          </a:p>
        </p:txBody>
      </p:sp>
    </p:spTree>
  </p:cSld>
  <p:clrMapOvr>
    <a:masterClrMapping/>
  </p:clrMapOvr>
  <p:transition spd="slow">
    <p:pull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fld id="{BEFF15C5-7A37-4B5C-9F13-4DD073D7DC40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8" name="object 2"/>
          <p:cNvSpPr txBox="1"/>
          <p:nvPr/>
        </p:nvSpPr>
        <p:spPr>
          <a:xfrm>
            <a:off x="381000" y="381000"/>
            <a:ext cx="8458200" cy="629146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/>
            <a:r>
              <a:rPr lang="en-US" sz="2400" b="1" dirty="0" smtClean="0">
                <a:solidFill>
                  <a:srgbClr val="FF0000"/>
                </a:solidFill>
              </a:rPr>
              <a:t>SALE OF GOODS ACT 1930</a:t>
            </a:r>
            <a:endParaRPr lang="en-US" sz="2400" dirty="0" smtClean="0">
              <a:solidFill>
                <a:srgbClr val="FF0000"/>
              </a:solidFill>
              <a:latin typeface="Calibri" pitchFamily="34" charset="0"/>
              <a:cs typeface="Calibri" pitchFamily="34" charset="0"/>
            </a:endParaRPr>
          </a:p>
          <a:p>
            <a:endParaRPr lang="en-US" sz="2400" dirty="0" smtClean="0">
              <a:latin typeface="Calibri" pitchFamily="34" charset="0"/>
              <a:cs typeface="Calibri" pitchFamily="34" charset="0"/>
            </a:endParaRPr>
          </a:p>
          <a:p>
            <a:pPr algn="just"/>
            <a:r>
              <a:rPr lang="en-US" sz="2400" dirty="0" smtClean="0">
                <a:latin typeface="Calibri" pitchFamily="34" charset="0"/>
                <a:cs typeface="Calibri" pitchFamily="34" charset="0"/>
              </a:rPr>
              <a:t>The 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Sale of goods Act contains certain law relating to sale of movable properties. 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The Act 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covers topics such as the concept of sale of goods, warranties and conditions arising out 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of sale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, delivery of goods and passing of property and other obligations of the buyer and the 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seller, the 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documents to title to goods and the transfer of ownership on the basis of such documents. 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This act 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came into force on1st July 1930, and it extends to the whole of India, except the state 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of Jammu 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and Kashmir. A contract of sale has some special features which are not common to 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all contracts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.</a:t>
            </a:r>
          </a:p>
          <a:p>
            <a:endParaRPr lang="en-US" sz="2400" b="1" dirty="0" smtClean="0">
              <a:latin typeface="Calibri" pitchFamily="34" charset="0"/>
              <a:cs typeface="Calibri" pitchFamily="34" charset="0"/>
            </a:endParaRPr>
          </a:p>
          <a:p>
            <a:r>
              <a:rPr lang="en-US" sz="2400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Goods</a:t>
            </a:r>
            <a:r>
              <a:rPr lang="en-US" sz="2400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:</a:t>
            </a:r>
          </a:p>
          <a:p>
            <a:pPr algn="just"/>
            <a:r>
              <a:rPr lang="en-US" sz="2400" dirty="0" smtClean="0">
                <a:latin typeface="Calibri" pitchFamily="34" charset="0"/>
                <a:cs typeface="Calibri" pitchFamily="34" charset="0"/>
              </a:rPr>
              <a:t>The goods include every kind of movable property other than actionable claim or 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money. Actionable 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claims are claims which can be enforced only by taking action in a court of 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law. Goods 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also include stocks, shares, growing crops etc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.</a:t>
            </a:r>
            <a:endParaRPr lang="en-US" sz="2400" dirty="0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ransition spd="slow">
    <p:wedg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fld id="{BEFF15C5-7A37-4B5C-9F13-4DD073D7DC40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8" name="object 2"/>
          <p:cNvSpPr txBox="1"/>
          <p:nvPr/>
        </p:nvSpPr>
        <p:spPr>
          <a:xfrm>
            <a:off x="381000" y="381000"/>
            <a:ext cx="8458200" cy="638379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just"/>
            <a:r>
              <a:rPr lang="en-US" sz="2500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Contract </a:t>
            </a:r>
            <a:r>
              <a:rPr lang="en-US" sz="2500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of Sale</a:t>
            </a:r>
            <a:r>
              <a:rPr lang="en-US" sz="2500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:</a:t>
            </a:r>
          </a:p>
          <a:p>
            <a:pPr algn="just">
              <a:lnSpc>
                <a:spcPct val="50000"/>
              </a:lnSpc>
            </a:pPr>
            <a:endParaRPr lang="en-US" sz="2300" b="1" dirty="0" smtClean="0">
              <a:solidFill>
                <a:srgbClr val="FF0000"/>
              </a:solidFill>
              <a:latin typeface="Calibri" pitchFamily="34" charset="0"/>
              <a:cs typeface="Calibri" pitchFamily="34" charset="0"/>
            </a:endParaRPr>
          </a:p>
          <a:p>
            <a:pPr algn="just"/>
            <a:r>
              <a:rPr lang="en-US" sz="2300" dirty="0" smtClean="0">
                <a:latin typeface="Calibri" pitchFamily="34" charset="0"/>
                <a:cs typeface="Calibri" pitchFamily="34" charset="0"/>
              </a:rPr>
              <a:t>According to section 4 of the sale of Goods Act, “A contract of sale of goods is a </a:t>
            </a:r>
            <a:r>
              <a:rPr lang="en-US" sz="2300" dirty="0" err="1" smtClean="0">
                <a:latin typeface="Calibri" pitchFamily="34" charset="0"/>
                <a:cs typeface="Calibri" pitchFamily="34" charset="0"/>
              </a:rPr>
              <a:t>contractwhereby</a:t>
            </a:r>
            <a:r>
              <a:rPr lang="en-US" sz="23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2300" dirty="0" smtClean="0">
                <a:latin typeface="Calibri" pitchFamily="34" charset="0"/>
                <a:cs typeface="Calibri" pitchFamily="34" charset="0"/>
              </a:rPr>
              <a:t>the seller’s transfers or agrees to transfer the property in goods to the buyer for a price.”</a:t>
            </a:r>
          </a:p>
          <a:p>
            <a:pPr algn="just"/>
            <a:r>
              <a:rPr lang="en-US" sz="2300" dirty="0" smtClean="0">
                <a:latin typeface="Calibri" pitchFamily="34" charset="0"/>
                <a:cs typeface="Calibri" pitchFamily="34" charset="0"/>
              </a:rPr>
              <a:t>A Contract of sale may be absolute of conditional. In absolute sale the property in the </a:t>
            </a:r>
            <a:r>
              <a:rPr lang="en-US" sz="2300" dirty="0" smtClean="0">
                <a:latin typeface="Calibri" pitchFamily="34" charset="0"/>
                <a:cs typeface="Calibri" pitchFamily="34" charset="0"/>
              </a:rPr>
              <a:t>goods passes </a:t>
            </a:r>
            <a:r>
              <a:rPr lang="en-US" sz="2300" dirty="0" smtClean="0">
                <a:latin typeface="Calibri" pitchFamily="34" charset="0"/>
                <a:cs typeface="Calibri" pitchFamily="34" charset="0"/>
              </a:rPr>
              <a:t>from the seller to the buyer </a:t>
            </a:r>
            <a:r>
              <a:rPr lang="en-US" sz="2300" dirty="0" smtClean="0">
                <a:latin typeface="Calibri" pitchFamily="34" charset="0"/>
                <a:cs typeface="Calibri" pitchFamily="34" charset="0"/>
              </a:rPr>
              <a:t> immediately </a:t>
            </a:r>
            <a:r>
              <a:rPr lang="en-US" sz="2300" dirty="0" smtClean="0">
                <a:latin typeface="Calibri" pitchFamily="34" charset="0"/>
                <a:cs typeface="Calibri" pitchFamily="34" charset="0"/>
              </a:rPr>
              <a:t>and nothing remains to be done by the seller. In</a:t>
            </a:r>
          </a:p>
          <a:p>
            <a:pPr algn="just"/>
            <a:r>
              <a:rPr lang="en-US" sz="2300" dirty="0" smtClean="0">
                <a:latin typeface="Calibri" pitchFamily="34" charset="0"/>
                <a:cs typeface="Calibri" pitchFamily="34" charset="0"/>
              </a:rPr>
              <a:t>conditional contract of sale, the property in the goods does not pass to the buyer absolutely until </a:t>
            </a:r>
            <a:r>
              <a:rPr lang="en-US" sz="2300" dirty="0" smtClean="0">
                <a:latin typeface="Calibri" pitchFamily="34" charset="0"/>
                <a:cs typeface="Calibri" pitchFamily="34" charset="0"/>
              </a:rPr>
              <a:t>a certain </a:t>
            </a:r>
            <a:r>
              <a:rPr lang="en-US" sz="2300" dirty="0" smtClean="0">
                <a:latin typeface="Calibri" pitchFamily="34" charset="0"/>
                <a:cs typeface="Calibri" pitchFamily="34" charset="0"/>
              </a:rPr>
              <a:t>conditions fulfilled</a:t>
            </a:r>
            <a:r>
              <a:rPr lang="en-US" sz="2300" dirty="0" smtClean="0">
                <a:latin typeface="Calibri" pitchFamily="34" charset="0"/>
                <a:cs typeface="Calibri" pitchFamily="34" charset="0"/>
              </a:rPr>
              <a:t>.</a:t>
            </a:r>
          </a:p>
          <a:p>
            <a:pPr algn="just">
              <a:lnSpc>
                <a:spcPct val="50000"/>
              </a:lnSpc>
            </a:pPr>
            <a:endParaRPr lang="en-US" sz="2300" dirty="0" smtClean="0">
              <a:latin typeface="Calibri" pitchFamily="34" charset="0"/>
              <a:cs typeface="Calibri" pitchFamily="34" charset="0"/>
            </a:endParaRPr>
          </a:p>
          <a:p>
            <a:r>
              <a:rPr lang="en-US" sz="2300" b="1" dirty="0" smtClean="0">
                <a:latin typeface="Calibri" pitchFamily="34" charset="0"/>
                <a:cs typeface="Calibri" pitchFamily="34" charset="0"/>
              </a:rPr>
              <a:t>Essential features of a contract of sale:</a:t>
            </a:r>
          </a:p>
          <a:p>
            <a:r>
              <a:rPr lang="en-US" sz="2300" dirty="0" smtClean="0">
                <a:latin typeface="Calibri" pitchFamily="34" charset="0"/>
                <a:cs typeface="Calibri" pitchFamily="34" charset="0"/>
              </a:rPr>
              <a:t>1. </a:t>
            </a:r>
            <a:r>
              <a:rPr lang="en-US" sz="2300" b="1" dirty="0" smtClean="0">
                <a:latin typeface="Calibri" pitchFamily="34" charset="0"/>
                <a:cs typeface="Calibri" pitchFamily="34" charset="0"/>
              </a:rPr>
              <a:t>Contract: - </a:t>
            </a:r>
            <a:r>
              <a:rPr lang="en-US" sz="2300" dirty="0" smtClean="0">
                <a:latin typeface="Calibri" pitchFamily="34" charset="0"/>
                <a:cs typeface="Calibri" pitchFamily="34" charset="0"/>
              </a:rPr>
              <a:t>A contract of sale is a contract and must fulfill all the requirements of a </a:t>
            </a:r>
            <a:r>
              <a:rPr lang="en-US" sz="2300" dirty="0" smtClean="0">
                <a:latin typeface="Calibri" pitchFamily="34" charset="0"/>
                <a:cs typeface="Calibri" pitchFamily="34" charset="0"/>
              </a:rPr>
              <a:t>valid contract</a:t>
            </a:r>
            <a:r>
              <a:rPr lang="en-US" sz="2300" dirty="0" smtClean="0">
                <a:latin typeface="Calibri" pitchFamily="34" charset="0"/>
                <a:cs typeface="Calibri" pitchFamily="34" charset="0"/>
              </a:rPr>
              <a:t>.</a:t>
            </a:r>
          </a:p>
          <a:p>
            <a:r>
              <a:rPr lang="en-US" sz="2300" dirty="0" smtClean="0">
                <a:latin typeface="Calibri" pitchFamily="34" charset="0"/>
                <a:cs typeface="Calibri" pitchFamily="34" charset="0"/>
              </a:rPr>
              <a:t>2. </a:t>
            </a:r>
            <a:r>
              <a:rPr lang="en-US" sz="2300" b="1" dirty="0" smtClean="0">
                <a:latin typeface="Calibri" pitchFamily="34" charset="0"/>
                <a:cs typeface="Calibri" pitchFamily="34" charset="0"/>
              </a:rPr>
              <a:t>Two parties: - The sale requires existence of two parties, the seller and the buyer. </a:t>
            </a:r>
            <a:r>
              <a:rPr lang="en-US" sz="2300" b="1" dirty="0" smtClean="0">
                <a:latin typeface="Calibri" pitchFamily="34" charset="0"/>
                <a:cs typeface="Calibri" pitchFamily="34" charset="0"/>
              </a:rPr>
              <a:t>The </a:t>
            </a:r>
            <a:r>
              <a:rPr lang="en-US" sz="2300" dirty="0" smtClean="0">
                <a:latin typeface="Calibri" pitchFamily="34" charset="0"/>
                <a:cs typeface="Calibri" pitchFamily="34" charset="0"/>
              </a:rPr>
              <a:t>seller </a:t>
            </a:r>
            <a:r>
              <a:rPr lang="en-US" sz="2300" dirty="0" smtClean="0">
                <a:latin typeface="Calibri" pitchFamily="34" charset="0"/>
                <a:cs typeface="Calibri" pitchFamily="34" charset="0"/>
              </a:rPr>
              <a:t>is a person who sells or agrees to sell goods. The buyer is a person who buys </a:t>
            </a:r>
            <a:r>
              <a:rPr lang="en-US" sz="2300" dirty="0" smtClean="0">
                <a:latin typeface="Calibri" pitchFamily="34" charset="0"/>
                <a:cs typeface="Calibri" pitchFamily="34" charset="0"/>
              </a:rPr>
              <a:t>or agrees </a:t>
            </a:r>
            <a:r>
              <a:rPr lang="en-US" sz="2300" dirty="0" smtClean="0">
                <a:latin typeface="Calibri" pitchFamily="34" charset="0"/>
                <a:cs typeface="Calibri" pitchFamily="34" charset="0"/>
              </a:rPr>
              <a:t>to buy goods. It is necessary that the same person cannot be both a seller and a</a:t>
            </a:r>
          </a:p>
          <a:p>
            <a:r>
              <a:rPr lang="en-US" sz="2300" dirty="0" smtClean="0">
                <a:latin typeface="Calibri" pitchFamily="34" charset="0"/>
                <a:cs typeface="Calibri" pitchFamily="34" charset="0"/>
              </a:rPr>
              <a:t>Purchaser.</a:t>
            </a:r>
            <a:endParaRPr lang="en-US" sz="2300" dirty="0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ransition spd="slow">
    <p:wedg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fld id="{BEFF15C5-7A37-4B5C-9F13-4DD073D7DC40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8" name="object 2"/>
          <p:cNvSpPr txBox="1"/>
          <p:nvPr/>
        </p:nvSpPr>
        <p:spPr>
          <a:xfrm>
            <a:off x="381000" y="637257"/>
            <a:ext cx="8458200" cy="555280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just"/>
            <a:r>
              <a:rPr lang="en-US" sz="2400" dirty="0" smtClean="0">
                <a:latin typeface="Calibri" pitchFamily="34" charset="0"/>
                <a:cs typeface="Calibri" pitchFamily="34" charset="0"/>
              </a:rPr>
              <a:t>3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. </a:t>
            </a:r>
            <a:r>
              <a:rPr lang="en-US" sz="2400" b="1" dirty="0" smtClean="0">
                <a:latin typeface="Calibri" pitchFamily="34" charset="0"/>
                <a:cs typeface="Calibri" pitchFamily="34" charset="0"/>
              </a:rPr>
              <a:t>Movable goods: - 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The subject matter of the contract of sale must be in the form 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of movable 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goods. Sale and purchase of immovable property are covered under the 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Transfer of 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Property Act 1882.</a:t>
            </a:r>
          </a:p>
          <a:p>
            <a:pPr algn="just"/>
            <a:r>
              <a:rPr lang="en-US" sz="2400" dirty="0" smtClean="0">
                <a:latin typeface="Calibri" pitchFamily="34" charset="0"/>
                <a:cs typeface="Calibri" pitchFamily="34" charset="0"/>
              </a:rPr>
              <a:t>4. </a:t>
            </a:r>
            <a:r>
              <a:rPr lang="en-US" sz="2400" b="1" dirty="0" smtClean="0">
                <a:latin typeface="Calibri" pitchFamily="34" charset="0"/>
                <a:cs typeface="Calibri" pitchFamily="34" charset="0"/>
              </a:rPr>
              <a:t>Transfer of ownership: 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It is the element which distinguishes a sale from several 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other classes 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of contract like bailment, lease etc. Hence, in a sale, ownership must be 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transferred from 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the seller to the buyer.</a:t>
            </a:r>
          </a:p>
          <a:p>
            <a:pPr algn="just"/>
            <a:r>
              <a:rPr lang="en-US" sz="2400" dirty="0" smtClean="0">
                <a:latin typeface="Calibri" pitchFamily="34" charset="0"/>
                <a:cs typeface="Calibri" pitchFamily="34" charset="0"/>
              </a:rPr>
              <a:t>5. </a:t>
            </a:r>
            <a:r>
              <a:rPr lang="en-US" sz="2400" b="1" dirty="0" smtClean="0">
                <a:latin typeface="Calibri" pitchFamily="34" charset="0"/>
                <a:cs typeface="Calibri" pitchFamily="34" charset="0"/>
              </a:rPr>
              <a:t>Price: - 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Price means money consideration for sale of goods. In a contract of sale 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money must 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be paid or promised. If there is no money consideration, the transaction is not 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a contract 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of sale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.</a:t>
            </a:r>
          </a:p>
          <a:p>
            <a:pPr algn="just"/>
            <a:endParaRPr lang="en-US" sz="2400" dirty="0" smtClean="0">
              <a:latin typeface="Calibri" pitchFamily="34" charset="0"/>
              <a:cs typeface="Calibri" pitchFamily="34" charset="0"/>
            </a:endParaRPr>
          </a:p>
          <a:p>
            <a:pPr algn="just"/>
            <a:r>
              <a:rPr lang="en-US" sz="2400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Sale and Agreement to Sale: - </a:t>
            </a:r>
            <a:endParaRPr lang="en-US" sz="2400" b="1" dirty="0" smtClean="0">
              <a:solidFill>
                <a:srgbClr val="FF0000"/>
              </a:solidFill>
              <a:latin typeface="Calibri" pitchFamily="34" charset="0"/>
              <a:cs typeface="Calibri" pitchFamily="34" charset="0"/>
            </a:endParaRPr>
          </a:p>
          <a:p>
            <a:pPr algn="just"/>
            <a:r>
              <a:rPr lang="en-US" sz="2400" dirty="0" smtClean="0">
                <a:latin typeface="Calibri" pitchFamily="34" charset="0"/>
                <a:cs typeface="Calibri" pitchFamily="34" charset="0"/>
              </a:rPr>
              <a:t>Where 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the ownership of goods is transferred just at the time 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of making 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a contract it is known as ‘sale’. If the seller promises to transfer it at some future date, 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it is 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known as ‘agreement to sell’.</a:t>
            </a:r>
            <a:endParaRPr lang="en-US" sz="2400" dirty="0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ransition spd="slow">
    <p:wedg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fld id="{BEFF15C5-7A37-4B5C-9F13-4DD073D7DC40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8" name="object 2"/>
          <p:cNvSpPr txBox="1"/>
          <p:nvPr/>
        </p:nvSpPr>
        <p:spPr>
          <a:xfrm>
            <a:off x="381000" y="523344"/>
            <a:ext cx="8534400" cy="60452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just"/>
            <a:r>
              <a:rPr lang="en-US" sz="2400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Distinction between sale and agreement to sell</a:t>
            </a:r>
            <a:r>
              <a:rPr lang="en-US" sz="2400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:</a:t>
            </a:r>
          </a:p>
          <a:p>
            <a:pPr algn="just"/>
            <a:r>
              <a:rPr lang="en-US" sz="2300" dirty="0" smtClean="0">
                <a:latin typeface="Calibri" pitchFamily="34" charset="0"/>
                <a:cs typeface="Calibri" pitchFamily="34" charset="0"/>
              </a:rPr>
              <a:t>1</a:t>
            </a:r>
            <a:r>
              <a:rPr lang="en-US" sz="2300" dirty="0" smtClean="0">
                <a:latin typeface="Calibri" pitchFamily="34" charset="0"/>
                <a:cs typeface="Calibri" pitchFamily="34" charset="0"/>
              </a:rPr>
              <a:t>. </a:t>
            </a:r>
            <a:r>
              <a:rPr lang="en-US" sz="2300" b="1" dirty="0" smtClean="0">
                <a:latin typeface="Calibri" pitchFamily="34" charset="0"/>
                <a:cs typeface="Calibri" pitchFamily="34" charset="0"/>
              </a:rPr>
              <a:t>Nature of contract: - </a:t>
            </a:r>
            <a:r>
              <a:rPr lang="en-US" sz="2300" dirty="0" smtClean="0">
                <a:latin typeface="Calibri" pitchFamily="34" charset="0"/>
                <a:cs typeface="Calibri" pitchFamily="34" charset="0"/>
              </a:rPr>
              <a:t>Sale is an executed contract, while an agreement to sell is </a:t>
            </a:r>
            <a:r>
              <a:rPr lang="en-US" sz="2300" dirty="0" smtClean="0">
                <a:latin typeface="Calibri" pitchFamily="34" charset="0"/>
                <a:cs typeface="Calibri" pitchFamily="34" charset="0"/>
              </a:rPr>
              <a:t>an executor </a:t>
            </a:r>
            <a:r>
              <a:rPr lang="en-US" sz="2300" dirty="0" smtClean="0">
                <a:latin typeface="Calibri" pitchFamily="34" charset="0"/>
                <a:cs typeface="Calibri" pitchFamily="34" charset="0"/>
              </a:rPr>
              <a:t>contract, because it is yet to be performed.</a:t>
            </a:r>
          </a:p>
          <a:p>
            <a:pPr algn="just"/>
            <a:r>
              <a:rPr lang="en-US" sz="2300" dirty="0" smtClean="0">
                <a:latin typeface="Calibri" pitchFamily="34" charset="0"/>
                <a:cs typeface="Calibri" pitchFamily="34" charset="0"/>
              </a:rPr>
              <a:t>2. </a:t>
            </a:r>
            <a:r>
              <a:rPr lang="en-US" sz="2300" b="1" dirty="0" smtClean="0">
                <a:latin typeface="Calibri" pitchFamily="34" charset="0"/>
                <a:cs typeface="Calibri" pitchFamily="34" charset="0"/>
              </a:rPr>
              <a:t>Transfer of property: -</a:t>
            </a:r>
            <a:r>
              <a:rPr lang="en-US" sz="2300" dirty="0" smtClean="0">
                <a:latin typeface="Calibri" pitchFamily="34" charset="0"/>
                <a:cs typeface="Calibri" pitchFamily="34" charset="0"/>
              </a:rPr>
              <a:t> In sale, the property in goods passes to the buyer immediately </a:t>
            </a:r>
            <a:r>
              <a:rPr lang="en-US" sz="2300" dirty="0" smtClean="0">
                <a:latin typeface="Calibri" pitchFamily="34" charset="0"/>
                <a:cs typeface="Calibri" pitchFamily="34" charset="0"/>
              </a:rPr>
              <a:t>at the </a:t>
            </a:r>
            <a:r>
              <a:rPr lang="en-US" sz="2300" dirty="0" smtClean="0">
                <a:latin typeface="Calibri" pitchFamily="34" charset="0"/>
                <a:cs typeface="Calibri" pitchFamily="34" charset="0"/>
              </a:rPr>
              <a:t>time of making the contract, but in an agreement to sale, transfer of property in </a:t>
            </a:r>
            <a:r>
              <a:rPr lang="en-US" sz="2300" dirty="0" smtClean="0">
                <a:latin typeface="Calibri" pitchFamily="34" charset="0"/>
                <a:cs typeface="Calibri" pitchFamily="34" charset="0"/>
              </a:rPr>
              <a:t>goods takes </a:t>
            </a:r>
            <a:r>
              <a:rPr lang="en-US" sz="2300" dirty="0" smtClean="0">
                <a:latin typeface="Calibri" pitchFamily="34" charset="0"/>
                <a:cs typeface="Calibri" pitchFamily="34" charset="0"/>
              </a:rPr>
              <a:t>place at some future date.</a:t>
            </a:r>
          </a:p>
          <a:p>
            <a:pPr algn="just"/>
            <a:r>
              <a:rPr lang="en-US" sz="2300" dirty="0" smtClean="0">
                <a:latin typeface="Calibri" pitchFamily="34" charset="0"/>
                <a:cs typeface="Calibri" pitchFamily="34" charset="0"/>
              </a:rPr>
              <a:t>3. </a:t>
            </a:r>
            <a:r>
              <a:rPr lang="en-US" sz="2300" b="1" dirty="0" smtClean="0">
                <a:latin typeface="Calibri" pitchFamily="34" charset="0"/>
                <a:cs typeface="Calibri" pitchFamily="34" charset="0"/>
              </a:rPr>
              <a:t>Nature of right: - </a:t>
            </a:r>
            <a:r>
              <a:rPr lang="en-US" sz="2300" dirty="0" smtClean="0">
                <a:latin typeface="Calibri" pitchFamily="34" charset="0"/>
                <a:cs typeface="Calibri" pitchFamily="34" charset="0"/>
              </a:rPr>
              <a:t>A sale creates ‘jus in </a:t>
            </a:r>
            <a:r>
              <a:rPr lang="en-US" sz="2300" dirty="0" err="1" smtClean="0">
                <a:latin typeface="Calibri" pitchFamily="34" charset="0"/>
                <a:cs typeface="Calibri" pitchFamily="34" charset="0"/>
              </a:rPr>
              <a:t>rem</a:t>
            </a:r>
            <a:r>
              <a:rPr lang="en-US" sz="2300" dirty="0" smtClean="0">
                <a:latin typeface="Calibri" pitchFamily="34" charset="0"/>
                <a:cs typeface="Calibri" pitchFamily="34" charset="0"/>
              </a:rPr>
              <a:t>’ gives right to the buyer to enjoy the goods </a:t>
            </a:r>
            <a:r>
              <a:rPr lang="en-US" sz="2300" dirty="0" smtClean="0">
                <a:latin typeface="Calibri" pitchFamily="34" charset="0"/>
                <a:cs typeface="Calibri" pitchFamily="34" charset="0"/>
              </a:rPr>
              <a:t>as against </a:t>
            </a:r>
            <a:r>
              <a:rPr lang="en-US" sz="2300" dirty="0" smtClean="0">
                <a:latin typeface="Calibri" pitchFamily="34" charset="0"/>
                <a:cs typeface="Calibri" pitchFamily="34" charset="0"/>
              </a:rPr>
              <a:t>the world at large. An </a:t>
            </a:r>
            <a:r>
              <a:rPr lang="en-US" sz="2300" dirty="0" smtClean="0">
                <a:latin typeface="Calibri" pitchFamily="34" charset="0"/>
                <a:cs typeface="Calibri" pitchFamily="34" charset="0"/>
              </a:rPr>
              <a:t>agreement </a:t>
            </a:r>
            <a:r>
              <a:rPr lang="en-US" sz="2300" dirty="0" smtClean="0">
                <a:latin typeface="Calibri" pitchFamily="34" charset="0"/>
                <a:cs typeface="Calibri" pitchFamily="34" charset="0"/>
              </a:rPr>
              <a:t>to sell creates ‘Jus in </a:t>
            </a:r>
            <a:r>
              <a:rPr lang="en-US" sz="2300" dirty="0" err="1" smtClean="0">
                <a:latin typeface="Calibri" pitchFamily="34" charset="0"/>
                <a:cs typeface="Calibri" pitchFamily="34" charset="0"/>
              </a:rPr>
              <a:t>personam</a:t>
            </a:r>
            <a:r>
              <a:rPr lang="en-US" sz="2300" dirty="0" smtClean="0">
                <a:latin typeface="Calibri" pitchFamily="34" charset="0"/>
                <a:cs typeface="Calibri" pitchFamily="34" charset="0"/>
              </a:rPr>
              <a:t>’, </a:t>
            </a:r>
            <a:r>
              <a:rPr lang="en-US" sz="2300" dirty="0" err="1" smtClean="0">
                <a:latin typeface="Calibri" pitchFamily="34" charset="0"/>
                <a:cs typeface="Calibri" pitchFamily="34" charset="0"/>
              </a:rPr>
              <a:t>ie</a:t>
            </a:r>
            <a:r>
              <a:rPr lang="en-US" sz="2300" dirty="0" smtClean="0">
                <a:latin typeface="Calibri" pitchFamily="34" charset="0"/>
                <a:cs typeface="Calibri" pitchFamily="34" charset="0"/>
              </a:rPr>
              <a:t>; gives a right</a:t>
            </a:r>
          </a:p>
          <a:p>
            <a:pPr algn="just"/>
            <a:r>
              <a:rPr lang="en-US" sz="2300" dirty="0" smtClean="0">
                <a:latin typeface="Calibri" pitchFamily="34" charset="0"/>
                <a:cs typeface="Calibri" pitchFamily="34" charset="0"/>
              </a:rPr>
              <a:t>to the buyer against the seller to sue for damage.</a:t>
            </a:r>
          </a:p>
          <a:p>
            <a:pPr algn="just"/>
            <a:r>
              <a:rPr lang="en-US" sz="2300" dirty="0" smtClean="0">
                <a:latin typeface="Calibri" pitchFamily="34" charset="0"/>
                <a:cs typeface="Calibri" pitchFamily="34" charset="0"/>
              </a:rPr>
              <a:t>4. </a:t>
            </a:r>
            <a:r>
              <a:rPr lang="en-US" sz="2300" b="1" dirty="0" smtClean="0">
                <a:latin typeface="Calibri" pitchFamily="34" charset="0"/>
                <a:cs typeface="Calibri" pitchFamily="34" charset="0"/>
              </a:rPr>
              <a:t>Risk of loss: - </a:t>
            </a:r>
            <a:r>
              <a:rPr lang="en-US" sz="2300" dirty="0" smtClean="0">
                <a:latin typeface="Calibri" pitchFamily="34" charset="0"/>
                <a:cs typeface="Calibri" pitchFamily="34" charset="0"/>
              </a:rPr>
              <a:t>In sale, when the goods are destroyed even in the possession of </a:t>
            </a:r>
            <a:r>
              <a:rPr lang="en-US" sz="2300" dirty="0" smtClean="0">
                <a:latin typeface="Calibri" pitchFamily="34" charset="0"/>
                <a:cs typeface="Calibri" pitchFamily="34" charset="0"/>
              </a:rPr>
              <a:t>seller without </a:t>
            </a:r>
            <a:r>
              <a:rPr lang="en-US" sz="2300" dirty="0" smtClean="0">
                <a:latin typeface="Calibri" pitchFamily="34" charset="0"/>
                <a:cs typeface="Calibri" pitchFamily="34" charset="0"/>
              </a:rPr>
              <a:t>his fault, the buyer of those goods will bear the loss. On the other hand , in </a:t>
            </a:r>
            <a:r>
              <a:rPr lang="en-US" sz="2300" dirty="0" smtClean="0">
                <a:latin typeface="Calibri" pitchFamily="34" charset="0"/>
                <a:cs typeface="Calibri" pitchFamily="34" charset="0"/>
              </a:rPr>
              <a:t>an agreement </a:t>
            </a:r>
            <a:r>
              <a:rPr lang="en-US" sz="2300" dirty="0" smtClean="0">
                <a:latin typeface="Calibri" pitchFamily="34" charset="0"/>
                <a:cs typeface="Calibri" pitchFamily="34" charset="0"/>
              </a:rPr>
              <a:t>to sell, in case the goods are destroyed, in transit, or in the possession of buyer</a:t>
            </a:r>
          </a:p>
          <a:p>
            <a:pPr algn="just"/>
            <a:r>
              <a:rPr lang="en-US" sz="2300" dirty="0" smtClean="0">
                <a:latin typeface="Calibri" pitchFamily="34" charset="0"/>
                <a:cs typeface="Calibri" pitchFamily="34" charset="0"/>
              </a:rPr>
              <a:t>without his fault. The loss of goods falls on the seller</a:t>
            </a:r>
            <a:r>
              <a:rPr lang="en-US" sz="2300" dirty="0" smtClean="0">
                <a:latin typeface="Calibri" pitchFamily="34" charset="0"/>
                <a:cs typeface="Calibri" pitchFamily="34" charset="0"/>
              </a:rPr>
              <a:t>.</a:t>
            </a:r>
            <a:endParaRPr lang="en-US" sz="2300" dirty="0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ransition spd="slow">
    <p:wedg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fld id="{BEFF15C5-7A37-4B5C-9F13-4DD073D7DC40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8" name="object 2"/>
          <p:cNvSpPr txBox="1"/>
          <p:nvPr/>
        </p:nvSpPr>
        <p:spPr>
          <a:xfrm>
            <a:off x="381000" y="637257"/>
            <a:ext cx="8534400" cy="6106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just"/>
            <a:r>
              <a:rPr lang="en-US" sz="2200" dirty="0" smtClean="0">
                <a:latin typeface="Calibri" pitchFamily="34" charset="0"/>
                <a:cs typeface="Calibri" pitchFamily="34" charset="0"/>
              </a:rPr>
              <a:t>5</a:t>
            </a:r>
            <a:r>
              <a:rPr lang="en-US" sz="2200" dirty="0" smtClean="0">
                <a:latin typeface="Calibri" pitchFamily="34" charset="0"/>
                <a:cs typeface="Calibri" pitchFamily="34" charset="0"/>
              </a:rPr>
              <a:t>. </a:t>
            </a:r>
            <a:r>
              <a:rPr lang="en-US" sz="2200" b="1" dirty="0" smtClean="0">
                <a:latin typeface="Calibri" pitchFamily="34" charset="0"/>
                <a:cs typeface="Calibri" pitchFamily="34" charset="0"/>
              </a:rPr>
              <a:t>Breach of contract by buyer: - </a:t>
            </a:r>
            <a:r>
              <a:rPr lang="en-US" sz="2200" dirty="0" smtClean="0">
                <a:latin typeface="Calibri" pitchFamily="34" charset="0"/>
                <a:cs typeface="Calibri" pitchFamily="34" charset="0"/>
              </a:rPr>
              <a:t>In a sale, in case of breach by the buyer, the seller can </a:t>
            </a:r>
            <a:r>
              <a:rPr lang="en-US" sz="2200" dirty="0" smtClean="0">
                <a:latin typeface="Calibri" pitchFamily="34" charset="0"/>
                <a:cs typeface="Calibri" pitchFamily="34" charset="0"/>
              </a:rPr>
              <a:t>sue for </a:t>
            </a:r>
            <a:r>
              <a:rPr lang="en-US" sz="2200" dirty="0" smtClean="0">
                <a:latin typeface="Calibri" pitchFamily="34" charset="0"/>
                <a:cs typeface="Calibri" pitchFamily="34" charset="0"/>
              </a:rPr>
              <a:t>price of the goods. But in an agreement to sell, if the buyer fails to accept the </a:t>
            </a:r>
            <a:r>
              <a:rPr lang="en-US" sz="2200" dirty="0" smtClean="0">
                <a:latin typeface="Calibri" pitchFamily="34" charset="0"/>
                <a:cs typeface="Calibri" pitchFamily="34" charset="0"/>
              </a:rPr>
              <a:t>goods, the </a:t>
            </a:r>
            <a:r>
              <a:rPr lang="en-US" sz="2200" dirty="0" smtClean="0">
                <a:latin typeface="Calibri" pitchFamily="34" charset="0"/>
                <a:cs typeface="Calibri" pitchFamily="34" charset="0"/>
              </a:rPr>
              <a:t>seller may sue for damages only and not for the price.</a:t>
            </a:r>
          </a:p>
          <a:p>
            <a:pPr algn="just"/>
            <a:r>
              <a:rPr lang="en-US" sz="2200" dirty="0" smtClean="0">
                <a:latin typeface="Calibri" pitchFamily="34" charset="0"/>
                <a:cs typeface="Calibri" pitchFamily="34" charset="0"/>
              </a:rPr>
              <a:t>6. </a:t>
            </a:r>
            <a:r>
              <a:rPr lang="en-US" sz="2200" b="1" dirty="0" smtClean="0">
                <a:latin typeface="Calibri" pitchFamily="34" charset="0"/>
                <a:cs typeface="Calibri" pitchFamily="34" charset="0"/>
              </a:rPr>
              <a:t>Breach of contract by the buyer: -</a:t>
            </a:r>
            <a:r>
              <a:rPr lang="en-US" sz="2200" dirty="0" smtClean="0">
                <a:latin typeface="Calibri" pitchFamily="34" charset="0"/>
                <a:cs typeface="Calibri" pitchFamily="34" charset="0"/>
              </a:rPr>
              <a:t> In sale, if the seller makes breach of contract, </a:t>
            </a:r>
            <a:r>
              <a:rPr lang="en-US" sz="2200" dirty="0" smtClean="0">
                <a:latin typeface="Calibri" pitchFamily="34" charset="0"/>
                <a:cs typeface="Calibri" pitchFamily="34" charset="0"/>
              </a:rPr>
              <a:t>the buyer </a:t>
            </a:r>
            <a:r>
              <a:rPr lang="en-US" sz="2200" dirty="0" smtClean="0">
                <a:latin typeface="Calibri" pitchFamily="34" charset="0"/>
                <a:cs typeface="Calibri" pitchFamily="34" charset="0"/>
              </a:rPr>
              <a:t>gets two rights. The buyer can file suit against seller for damages and can also </a:t>
            </a:r>
            <a:r>
              <a:rPr lang="en-US" sz="2200" dirty="0" smtClean="0">
                <a:latin typeface="Calibri" pitchFamily="34" charset="0"/>
                <a:cs typeface="Calibri" pitchFamily="34" charset="0"/>
              </a:rPr>
              <a:t>use the </a:t>
            </a:r>
            <a:r>
              <a:rPr lang="en-US" sz="2200" dirty="0" smtClean="0">
                <a:latin typeface="Calibri" pitchFamily="34" charset="0"/>
                <a:cs typeface="Calibri" pitchFamily="34" charset="0"/>
              </a:rPr>
              <a:t>rights to follow property in the hands of subsequent buyer. But in an agreement to </a:t>
            </a:r>
            <a:r>
              <a:rPr lang="en-US" sz="2200" dirty="0" smtClean="0">
                <a:latin typeface="Calibri" pitchFamily="34" charset="0"/>
                <a:cs typeface="Calibri" pitchFamily="34" charset="0"/>
              </a:rPr>
              <a:t>sell, the </a:t>
            </a:r>
            <a:r>
              <a:rPr lang="en-US" sz="2200" dirty="0" smtClean="0">
                <a:latin typeface="Calibri" pitchFamily="34" charset="0"/>
                <a:cs typeface="Calibri" pitchFamily="34" charset="0"/>
              </a:rPr>
              <a:t>buyer can only claim for damages.</a:t>
            </a:r>
          </a:p>
          <a:p>
            <a:pPr algn="just"/>
            <a:r>
              <a:rPr lang="en-US" sz="2200" dirty="0" smtClean="0">
                <a:latin typeface="Calibri" pitchFamily="34" charset="0"/>
                <a:cs typeface="Calibri" pitchFamily="34" charset="0"/>
              </a:rPr>
              <a:t>7. </a:t>
            </a:r>
            <a:r>
              <a:rPr lang="en-US" sz="2200" b="1" dirty="0" smtClean="0">
                <a:latin typeface="Calibri" pitchFamily="34" charset="0"/>
                <a:cs typeface="Calibri" pitchFamily="34" charset="0"/>
              </a:rPr>
              <a:t>Insolvency of the seller: - </a:t>
            </a:r>
            <a:r>
              <a:rPr lang="en-US" sz="2200" dirty="0" smtClean="0">
                <a:latin typeface="Calibri" pitchFamily="34" charset="0"/>
                <a:cs typeface="Calibri" pitchFamily="34" charset="0"/>
              </a:rPr>
              <a:t>In a sale, if the seller become insolvent, the buyer is entitles </a:t>
            </a:r>
            <a:r>
              <a:rPr lang="en-US" sz="2200" dirty="0" smtClean="0">
                <a:latin typeface="Calibri" pitchFamily="34" charset="0"/>
                <a:cs typeface="Calibri" pitchFamily="34" charset="0"/>
              </a:rPr>
              <a:t>to recover </a:t>
            </a:r>
            <a:r>
              <a:rPr lang="en-US" sz="2200" dirty="0" smtClean="0">
                <a:latin typeface="Calibri" pitchFamily="34" charset="0"/>
                <a:cs typeface="Calibri" pitchFamily="34" charset="0"/>
              </a:rPr>
              <a:t>the goods form the assignee or official receiver. In an agreement to sell, if </a:t>
            </a:r>
            <a:r>
              <a:rPr lang="en-US" sz="2200" dirty="0" smtClean="0">
                <a:latin typeface="Calibri" pitchFamily="34" charset="0"/>
                <a:cs typeface="Calibri" pitchFamily="34" charset="0"/>
              </a:rPr>
              <a:t>the buyer </a:t>
            </a:r>
            <a:r>
              <a:rPr lang="en-US" sz="2200" dirty="0" smtClean="0">
                <a:latin typeface="Calibri" pitchFamily="34" charset="0"/>
                <a:cs typeface="Calibri" pitchFamily="34" charset="0"/>
              </a:rPr>
              <a:t>has already paid the price and seller becomes insolvent, the buyer can claim only a</a:t>
            </a:r>
          </a:p>
          <a:p>
            <a:pPr algn="just"/>
            <a:r>
              <a:rPr lang="en-US" sz="2200" dirty="0" smtClean="0">
                <a:latin typeface="Calibri" pitchFamily="34" charset="0"/>
                <a:cs typeface="Calibri" pitchFamily="34" charset="0"/>
              </a:rPr>
              <a:t>ratable dividend and not the goods.</a:t>
            </a:r>
          </a:p>
          <a:p>
            <a:pPr algn="just"/>
            <a:r>
              <a:rPr lang="en-US" sz="2200" dirty="0" smtClean="0">
                <a:latin typeface="Calibri" pitchFamily="34" charset="0"/>
                <a:cs typeface="Calibri" pitchFamily="34" charset="0"/>
              </a:rPr>
              <a:t>8. </a:t>
            </a:r>
            <a:r>
              <a:rPr lang="en-US" sz="2200" b="1" dirty="0" smtClean="0">
                <a:latin typeface="Calibri" pitchFamily="34" charset="0"/>
                <a:cs typeface="Calibri" pitchFamily="34" charset="0"/>
              </a:rPr>
              <a:t>Insolvency of the buyer: -</a:t>
            </a:r>
            <a:r>
              <a:rPr lang="en-US" sz="2200" dirty="0" smtClean="0">
                <a:latin typeface="Calibri" pitchFamily="34" charset="0"/>
                <a:cs typeface="Calibri" pitchFamily="34" charset="0"/>
              </a:rPr>
              <a:t> In a sale, if the buyer become insolvent the seller is entitled to </a:t>
            </a:r>
            <a:r>
              <a:rPr lang="en-US" sz="2200" dirty="0" smtClean="0">
                <a:latin typeface="Calibri" pitchFamily="34" charset="0"/>
                <a:cs typeface="Calibri" pitchFamily="34" charset="0"/>
              </a:rPr>
              <a:t>a ratable </a:t>
            </a:r>
            <a:r>
              <a:rPr lang="en-US" sz="2200" dirty="0" smtClean="0">
                <a:latin typeface="Calibri" pitchFamily="34" charset="0"/>
                <a:cs typeface="Calibri" pitchFamily="34" charset="0"/>
              </a:rPr>
              <a:t>dividend for the price of the goods. But in an agreement to sell. If the </a:t>
            </a:r>
            <a:r>
              <a:rPr lang="en-US" sz="2200" dirty="0" smtClean="0">
                <a:latin typeface="Calibri" pitchFamily="34" charset="0"/>
                <a:cs typeface="Calibri" pitchFamily="34" charset="0"/>
              </a:rPr>
              <a:t>buyer becomes </a:t>
            </a:r>
            <a:r>
              <a:rPr lang="en-US" sz="2200" dirty="0" smtClean="0">
                <a:latin typeface="Calibri" pitchFamily="34" charset="0"/>
                <a:cs typeface="Calibri" pitchFamily="34" charset="0"/>
              </a:rPr>
              <a:t>insolvent before he pays for the goods, the seller may refuses to sell the goods.</a:t>
            </a:r>
            <a:endParaRPr lang="en-US" sz="2200" dirty="0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ransition spd="slow">
    <p:wedg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fld id="{BEFF15C5-7A37-4B5C-9F13-4DD073D7DC40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8" name="object 2"/>
          <p:cNvSpPr txBox="1"/>
          <p:nvPr/>
        </p:nvSpPr>
        <p:spPr>
          <a:xfrm>
            <a:off x="381000" y="637257"/>
            <a:ext cx="8534400" cy="595291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r>
              <a:rPr lang="en-US" sz="2600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Formation of a contract of sale</a:t>
            </a:r>
          </a:p>
          <a:p>
            <a:pPr>
              <a:lnSpc>
                <a:spcPct val="50000"/>
              </a:lnSpc>
            </a:pPr>
            <a:endParaRPr lang="en-US" sz="2400" dirty="0" smtClean="0">
              <a:latin typeface="Calibri" pitchFamily="34" charset="0"/>
              <a:cs typeface="Calibri" pitchFamily="34" charset="0"/>
            </a:endParaRPr>
          </a:p>
          <a:p>
            <a:pPr algn="just"/>
            <a:r>
              <a:rPr lang="en-US" sz="2400" dirty="0" smtClean="0">
                <a:latin typeface="Calibri" pitchFamily="34" charset="0"/>
                <a:cs typeface="Calibri" pitchFamily="34" charset="0"/>
              </a:rPr>
              <a:t>Sec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. 4 of the Act defines a contract of sale and sec. 5 deals with the formalities required 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for making 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a contract of sale. It provides that a contract of sale is made by a buyer offering to buy 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or a 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seller offering to sell goods for a price and the other party accepting such offer. Every 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contract thus 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involves two parties one of whom must offer and the other must accept to buy or sell 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goods and 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the consideration should be the price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.</a:t>
            </a:r>
          </a:p>
          <a:p>
            <a:pPr algn="just">
              <a:lnSpc>
                <a:spcPct val="50000"/>
              </a:lnSpc>
            </a:pPr>
            <a:endParaRPr lang="en-US" sz="2400" dirty="0" smtClean="0">
              <a:latin typeface="Calibri" pitchFamily="34" charset="0"/>
              <a:cs typeface="Calibri" pitchFamily="34" charset="0"/>
            </a:endParaRPr>
          </a:p>
          <a:p>
            <a:pPr algn="just"/>
            <a:r>
              <a:rPr lang="en-US" sz="2400" dirty="0" smtClean="0">
                <a:latin typeface="Calibri" pitchFamily="34" charset="0"/>
                <a:cs typeface="Calibri" pitchFamily="34" charset="0"/>
              </a:rPr>
              <a:t>A contract of sale may be in writing or by word of mouth. It may be made partly in 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writing and 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partly by word of mouth. It may also be implied from the conduct of the parties. The 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conduct of 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the parties may give rise to an inference of fact that the patties intend to sell and 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purchase. Persons 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enter restaurants, order dinner and eat them, but obviously there is a sale. A written 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offer to 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sell goods may be orally accepted or vice versa.</a:t>
            </a:r>
            <a:endParaRPr lang="en-US" sz="2200" dirty="0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ransition spd="slow">
    <p:wedg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algn="ctr"/>
            <a:r>
              <a:rPr lang="en-US" sz="5000" dirty="0">
                <a:solidFill>
                  <a:srgbClr val="FF0000"/>
                </a:solidFill>
              </a:rPr>
              <a:t>Thank You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fld id="{BEFF15C5-7A37-4B5C-9F13-4DD073D7DC40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</p:cSld>
  <p:clrMapOvr>
    <a:masterClrMapping/>
  </p:clrMapOvr>
  <p:transition spd="slow">
    <p:wedge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4112</TotalTime>
  <Words>1230</Words>
  <Application>Microsoft Office PowerPoint</Application>
  <PresentationFormat>On-screen Show (4:3)</PresentationFormat>
  <Paragraphs>56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Urban</vt:lpstr>
      <vt:lpstr>WELCOME  Class: B.Com – Part-2  Subject: Business Regulatory Framework TOPIC:  SALE OF GOODS ACT – 1930 - Introduction</vt:lpstr>
      <vt:lpstr>Slide 2</vt:lpstr>
      <vt:lpstr>Slide 3</vt:lpstr>
      <vt:lpstr>Slide 4</vt:lpstr>
      <vt:lpstr>Slide 5</vt:lpstr>
      <vt:lpstr>Slide 6</vt:lpstr>
      <vt:lpstr>Slide 7</vt:lpstr>
      <vt:lpstr>Thank You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HP</dc:creator>
  <cp:lastModifiedBy>HP</cp:lastModifiedBy>
  <cp:revision>375</cp:revision>
  <dcterms:created xsi:type="dcterms:W3CDTF">2011-08-23T10:02:56Z</dcterms:created>
  <dcterms:modified xsi:type="dcterms:W3CDTF">2020-05-08T08:04:24Z</dcterms:modified>
</cp:coreProperties>
</file>